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8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2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6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dirty="0"/>
                      <a:t>
</a:t>
                    </a:r>
                    <a:fld id="{5EFD2F5D-618B-4709-A042-36A393459997}" type="PERCENTAGE">
                      <a:rPr lang="en-US" baseline="0"/>
                      <a:pPr/>
                      <a:t>[ПРОЦЕНТ]</a:t>
                    </a:fld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dirty="0"/>
                      <a:t>
</a:t>
                    </a:r>
                    <a:fld id="{7B02E06C-CD55-4A67-97E1-4B26D512FA8B}" type="PERCENTAGE">
                      <a:rPr lang="en-US" baseline="0"/>
                      <a:pPr/>
                      <a:t>[ПРОЦЕНТ]</a:t>
                    </a:fld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aseline="0" dirty="0"/>
                      <a:t>
</a:t>
                    </a:r>
                    <a:fld id="{7DEAE674-5F40-44A6-8F2D-2955D2A062F0}" type="PERCENTAGE">
                      <a:rPr lang="en-US" baseline="0"/>
                      <a:pPr/>
                      <a:t>[ПРОЦЕНТ]</a:t>
                    </a:fld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0.65</c:v>
                </c:pt>
                <c:pt idx="1">
                  <c:v>0.12</c:v>
                </c:pt>
                <c:pt idx="2">
                  <c:v>0.23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16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2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49ED0F1A-F5E7-4A49-8BCF-C1972075B3AE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8C5255A4-6565-4AFD-9736-5697FBCC3FF1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65D9207D-2B0B-476E-B24D-6714448CCCF6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0.61</c:v>
                </c:pt>
                <c:pt idx="1">
                  <c:v>0.21</c:v>
                </c:pt>
                <c:pt idx="2">
                  <c:v>0.18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Pt>
            <c:idx val="0"/>
            <c:bubble3D val="0"/>
            <c:explosion val="7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18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7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0.65</c:v>
                </c:pt>
                <c:pt idx="1">
                  <c:v>0.12</c:v>
                </c:pt>
                <c:pt idx="2">
                  <c:v>0.35</c:v>
                </c:pt>
                <c:pt idx="3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4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58%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%">
                  <c:v>0.42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24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2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0.39</c:v>
                </c:pt>
                <c:pt idx="1">
                  <c:v>0.25</c:v>
                </c:pt>
                <c:pt idx="2">
                  <c:v>0.31</c:v>
                </c:pt>
                <c:pt idx="3" formatCode="General">
                  <c:v>1.2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24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 formatCode="General">
                  <c:v>8.1999999999999993</c:v>
                </c:pt>
                <c:pt idx="1">
                  <c:v>0.79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3203F-4C1E-4B98-ACBC-62F5E593B76F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628800"/>
            <a:ext cx="7772400" cy="1470025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1"/>
                </a:solidFill>
              </a:rPr>
              <a:t>ПРОЕКТ</a:t>
            </a:r>
            <a:br>
              <a:rPr lang="ru-RU" sz="4000" dirty="0">
                <a:solidFill>
                  <a:schemeClr val="accent1"/>
                </a:solidFill>
              </a:rPr>
            </a:br>
            <a:r>
              <a:rPr lang="ru-RU" sz="4000" dirty="0" smtClean="0">
                <a:solidFill>
                  <a:schemeClr val="accent1"/>
                </a:solidFill>
              </a:rPr>
              <a:t>на </a:t>
            </a:r>
            <a:r>
              <a:rPr lang="ru-RU" sz="4000" dirty="0">
                <a:solidFill>
                  <a:schemeClr val="accent1"/>
                </a:solidFill>
              </a:rPr>
              <a:t>тему: «ЖЕВАТЕЛЬНАЯ РЕЗИНКА. </a:t>
            </a:r>
            <a:br>
              <a:rPr lang="ru-RU" sz="4000" dirty="0">
                <a:solidFill>
                  <a:schemeClr val="accent1"/>
                </a:solidFill>
              </a:rPr>
            </a:br>
            <a:r>
              <a:rPr lang="ru-RU" sz="4000" dirty="0">
                <a:solidFill>
                  <a:schemeClr val="accent1"/>
                </a:solidFill>
              </a:rPr>
              <a:t>ВРЕД ИЛИ ПОЛЬЗА»</a:t>
            </a:r>
            <a:br>
              <a:rPr lang="ru-RU" sz="4000" dirty="0">
                <a:solidFill>
                  <a:schemeClr val="accent1"/>
                </a:solidFill>
              </a:rPr>
            </a:br>
            <a:endParaRPr lang="ru-RU" sz="4000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ВыполнилИ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Умарова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Амина 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Лабазанова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Разет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ученицы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6 класса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Руководитель: учитель биологии Витушева Индира Хусаиновна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332656"/>
            <a:ext cx="6146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Составные части жевательной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резинки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196752"/>
            <a:ext cx="75608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985" algn="just">
              <a:spcAft>
                <a:spcPts val="0"/>
              </a:spcAf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Жевательной основой резинки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являются натуральные латексы, синтетические полимеры, смолы, парафин,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загустители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счет которых, под воздействием имеющейся в полости рта температуры происходит размягчение жевательной резинки. Основа необходима для связывания всех ингредиентов. </a:t>
            </a:r>
          </a:p>
          <a:p>
            <a:pPr indent="-6985" algn="just">
              <a:spcAft>
                <a:spcPts val="0"/>
              </a:spcAft>
              <a:tabLst>
                <a:tab pos="270510" algn="l"/>
                <a:tab pos="685800" algn="l"/>
                <a:tab pos="138112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Подсластители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входят в состав жвачки для придания вкусовых качеств. 	      </a:t>
            </a: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985" algn="just">
              <a:spcAft>
                <a:spcPts val="0"/>
              </a:spcAft>
              <a:tabLst>
                <a:tab pos="270510" algn="l"/>
                <a:tab pos="685800" algn="l"/>
                <a:tab pos="1381125" algn="l"/>
              </a:tabLst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К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вкусовым добавкам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используемым в жевательных резинках, относятся: мята обыкновенная, мята перечная, эвкалипт, фруктовые добавки, глазурь Е903 -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карнаубский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воск, кислота Е330-лимонная кислота. 	</a:t>
            </a: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985" algn="just">
              <a:spcAft>
                <a:spcPts val="0"/>
              </a:spcAft>
              <a:tabLst>
                <a:tab pos="270510" algn="l"/>
                <a:tab pos="685800" algn="l"/>
                <a:tab pos="138112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В состав жвачки могут входить и прочие компоненты (антиоксидант Е320, антиоксидант-Е321, эмульгатор-Е322, Е-470, лецитины и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фосфатиды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красители Е171, Е129, Е132 и загустители Е415, Е951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409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1381125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остав жевательной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резинки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«Дирол»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087896"/>
              </p:ext>
            </p:extLst>
          </p:nvPr>
        </p:nvGraphicFramePr>
        <p:xfrm>
          <a:off x="971600" y="1484782"/>
          <a:ext cx="7200800" cy="4752529"/>
        </p:xfrm>
        <a:graphic>
          <a:graphicData uri="http://schemas.openxmlformats.org/drawingml/2006/table">
            <a:tbl>
              <a:tblPr firstRow="1" firstCol="1" bandRow="1"/>
              <a:tblGrid>
                <a:gridCol w="3764262"/>
                <a:gridCol w="3436538"/>
              </a:tblGrid>
              <a:tr h="37973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Дирол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461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Резиновая основа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85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Загуститель (Е 414)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836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Ароматизаторы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461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Натуральные кислоты (Е 330)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4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Краситель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(Е 171)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Подсластитель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(Е 951)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731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Эмульгатор (Е 470)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4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Глазирователь (Е 903)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Антиоксидант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81125" algn="l"/>
                        </a:tabLs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(Е 321)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029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404664"/>
            <a:ext cx="588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Анкетирование среди учащихся 4 класса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8691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65% - просто без причины, от нечего делать;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12% - чтобы освежить дыхание;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  <a:tab pos="6858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23% - потому, что вкусно.</a:t>
            </a:r>
            <a:endParaRPr lang="ru-RU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474153222"/>
              </p:ext>
            </p:extLst>
          </p:nvPr>
        </p:nvGraphicFramePr>
        <p:xfrm>
          <a:off x="1187624" y="1143908"/>
          <a:ext cx="6768752" cy="3725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7829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404664"/>
            <a:ext cx="6463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долго вы жуете жевательную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резинку</a:t>
            </a:r>
            <a:r>
              <a:rPr lang="en-US" sz="2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18% - пока вкусно и приятно;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21% - 30-40 минут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61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% - долго.</a:t>
            </a:r>
            <a:endParaRPr lang="ru-RU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482181078"/>
              </p:ext>
            </p:extLst>
          </p:nvPr>
        </p:nvGraphicFramePr>
        <p:xfrm>
          <a:off x="1052217" y="1021184"/>
          <a:ext cx="691276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9521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02346" y="548680"/>
            <a:ext cx="52025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часто вы жуете жевательную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резинку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0131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65% - один, два раза в день;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12% - иногда;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35% - постоянно;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18% - один раз в неделю.</a:t>
            </a:r>
            <a:endParaRPr lang="ru-RU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728569184"/>
              </p:ext>
            </p:extLst>
          </p:nvPr>
        </p:nvGraphicFramePr>
        <p:xfrm>
          <a:off x="899592" y="949176"/>
          <a:ext cx="7200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8005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476672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Обращаете ли вы внимание на состав жевательной резинки?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5229200"/>
            <a:ext cx="32092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42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% -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ответили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отрицательно;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58% - ответили положительно.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430993245"/>
              </p:ext>
            </p:extLst>
          </p:nvPr>
        </p:nvGraphicFramePr>
        <p:xfrm>
          <a:off x="899592" y="1397000"/>
          <a:ext cx="7272808" cy="38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7956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548680"/>
            <a:ext cx="6606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Какие жевательные резинки вы предпочитаете?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48691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39% - «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Diroll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»;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25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% - 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Orbit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»;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% - </a:t>
            </a:r>
            <a:r>
              <a:rPr lang="ru-RU" dirty="0"/>
              <a:t>«</a:t>
            </a:r>
            <a:r>
              <a:rPr lang="ru-RU" dirty="0" err="1"/>
              <a:t>Love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»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31% - любую.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754968507"/>
              </p:ext>
            </p:extLst>
          </p:nvPr>
        </p:nvGraphicFramePr>
        <p:xfrm>
          <a:off x="1043608" y="1052736"/>
          <a:ext cx="698477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435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476672"/>
            <a:ext cx="6335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Знаете ли вы о вреде жевательной резинки?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5445224"/>
            <a:ext cx="31477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79%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ответили отрицательно;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21% - положительно.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0168983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4499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620688"/>
            <a:ext cx="3565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Социологический опрос</a:t>
            </a:r>
            <a:endParaRPr lang="ru-RU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284161"/>
              </p:ext>
            </p:extLst>
          </p:nvPr>
        </p:nvGraphicFramePr>
        <p:xfrm>
          <a:off x="899589" y="2060848"/>
          <a:ext cx="7344818" cy="3154680"/>
        </p:xfrm>
        <a:graphic>
          <a:graphicData uri="http://schemas.openxmlformats.org/drawingml/2006/table">
            <a:tbl>
              <a:tblPr firstRow="1" firstCol="1" bandRow="1"/>
              <a:tblGrid>
                <a:gridCol w="1121346"/>
                <a:gridCol w="967519"/>
                <a:gridCol w="917204"/>
                <a:gridCol w="917204"/>
                <a:gridCol w="874075"/>
                <a:gridCol w="917204"/>
                <a:gridCol w="917204"/>
                <a:gridCol w="713062"/>
              </a:tblGrid>
              <a:tr h="102617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Название магазина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Популярная жвачка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Кто чаще покупает жвачку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Какую жвачку покупают чаще по цене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20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взрослые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дети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взрослые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дети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пожилые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взрослые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дети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1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Раяна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Диролл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Диролл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55%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45%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0%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Диролл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20 руб.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Диролл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3  руб.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873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04664"/>
            <a:ext cx="43933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Польза и вред жевательной резинки</a:t>
            </a:r>
            <a:endParaRPr lang="ru-RU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554615"/>
              </p:ext>
            </p:extLst>
          </p:nvPr>
        </p:nvGraphicFramePr>
        <p:xfrm>
          <a:off x="899592" y="785302"/>
          <a:ext cx="7416826" cy="5735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3"/>
                <a:gridCol w="3708413"/>
              </a:tblGrid>
              <a:tr h="1010923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Положительные стороны жевательных резинок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Отрицательные стороны жевательных резинок</a:t>
                      </a:r>
                      <a:endParaRPr lang="ru-RU" dirty="0"/>
                    </a:p>
                  </a:txBody>
                  <a:tcPr/>
                </a:tc>
              </a:tr>
              <a:tr h="4508375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увеличивает слюноотделения и хорошо очищает полость рта;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возбуждает аппетит;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способствует нейтрализации кислот зубного налета;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снижает риск кариеса;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усиливает жевательную мускулатуру;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стимулирует кровообращение в деснах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способствует выработке желудочного сока, что помогает перевариванию пищи.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разрушение мостов и зубных коронок;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надувные жевательные резинки (пузыри) нарушают прикус у детей;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нарушение пищеварения, дисбактериоз;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аллергические реакции;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 стороны желудочно-кишечного тракта (гастриты, язвы желудка) - наиболее опасным является употребление жевательных резинок на голодный желудок;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 прилепленной под школьной партой жевательной резинке несколько дней живут микробы больного школьника, жевавшего её;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08305" algn="l"/>
                          <a:tab pos="13811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огромный процент поддельной жевательной резинки на рынке.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263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Актуальность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проекта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Мы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задумались,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а какая польза или вред, и как правильно использовать жевательную резинку? Как она влияет на здоровье? 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347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488832" cy="5393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9160" indent="449580">
              <a:spcBef>
                <a:spcPts val="1200"/>
              </a:spcBef>
              <a:spcAft>
                <a:spcPts val="300"/>
              </a:spcAft>
            </a:pPr>
            <a:r>
              <a:rPr lang="ru-RU" b="1" kern="16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Результаты </a:t>
            </a:r>
            <a:r>
              <a:rPr lang="ru-RU" b="1" kern="16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выводы исследования</a:t>
            </a:r>
          </a:p>
          <a:p>
            <a:pPr indent="-6985" algn="just">
              <a:spcAft>
                <a:spcPts val="0"/>
              </a:spcAft>
              <a:tabLst>
                <a:tab pos="5715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Данный проект показывает, что от жевательных резинок вреда, несомненно, больше, нежели пользы, даже зубная щётка более эффективна в гигиене по сравнению со жвачкой.</a:t>
            </a:r>
          </a:p>
          <a:p>
            <a:pPr indent="-6985" algn="just">
              <a:spcAft>
                <a:spcPts val="0"/>
              </a:spcAft>
              <a:tabLst>
                <a:tab pos="5715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Мы выяснили, что в состав наиболее популярной жевательной резинки, а в нашем случае-</a:t>
            </a:r>
            <a:r>
              <a:rPr lang="en-US" b="1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Dirol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входят вредные, компоненты, которые являются причиной заболевания зубов, десен, полости рта, органов пищеварения, желудочно-кишечного тракта, кровеносной системы. Также они вызывают аллергические реакции, опухоли слюнных желез, дисфункцию височно-челюстного сустава и т.д.</a:t>
            </a:r>
            <a:r>
              <a:rPr lang="ru-RU" dirty="0">
                <a:solidFill>
                  <a:schemeClr val="tx2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985" algn="just">
              <a:spcAft>
                <a:spcPts val="0"/>
              </a:spcAft>
              <a:tabLst>
                <a:tab pos="571500" algn="l"/>
              </a:tabLst>
            </a:pPr>
            <a:r>
              <a:rPr lang="ru-RU" dirty="0">
                <a:solidFill>
                  <a:schemeClr val="tx2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    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одной стороны, жевательные резинки действительно освежают полость рта, но ненадолго - в среднем на 10-15 минут.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С другой стороны, жевательную резинку только с очень большой натяжкой можно отнести к средствам гигиены полости рта. Но люди не знают, как жевать резинку, в каких случаях и сколько времени, чтобы не навредить своему здоровью. </a:t>
            </a:r>
          </a:p>
          <a:p>
            <a:pPr indent="449580" algn="just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Выводы должен делать каждый сам: жевательная резинка друг или враг, жевать или не жевать.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528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060472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Благодарим за внимание!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098" name="Picture 2" descr="https://encrypted-tbn2.gstatic.com/images?q=tbn:ANd9GcR-Zc9Fb_rsFORvFZYljXlkib2CZqsBuYbvl-18eXadvlxYtlB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844915"/>
            <a:ext cx="2567930" cy="344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00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22991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Цель моего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проекта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416" y="1124744"/>
            <a:ext cx="815759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определить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воздействие жевательной резинки на организм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человека.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Задачи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- Выяснить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, когда и где появилась первая жевательная резинка (история ее происхождения);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- Определить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состав жевательной резинки;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- Провести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анкетирование среди учащихся МБОУ «ООШ с. Новый-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Шарой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- Провести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социологический опрос;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- Выявить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положительные и отрицательные воздействия постоянного жевания;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- Сделать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выводы по результатам исследования;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- Дать 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рекомендации по правильному использованию жевательной резинки.</a:t>
            </a:r>
          </a:p>
        </p:txBody>
      </p:sp>
    </p:spTree>
    <p:extLst>
      <p:ext uri="{BB962C8B-B14F-4D97-AF65-F5344CB8AC3E}">
        <p14:creationId xmlns:p14="http://schemas.microsoft.com/office/powerpoint/2010/main" val="1879648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7848872" cy="4525963"/>
          </a:xfrm>
        </p:spPr>
        <p:txBody>
          <a:bodyPr>
            <a:normAutofit fontScale="85000" lnSpcReduction="10000"/>
          </a:bodyPr>
          <a:lstStyle/>
          <a:p>
            <a:pPr marL="335915" indent="0" algn="ctr">
              <a:spcAft>
                <a:spcPts val="0"/>
              </a:spcAft>
              <a:buNone/>
            </a:pP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Методы исследования: 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литературы.</a:t>
            </a:r>
          </a:p>
          <a:p>
            <a:pPr lvl="1" algn="just"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Наблюдение.</a:t>
            </a:r>
          </a:p>
          <a:p>
            <a:pPr lvl="1" algn="just"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Сравнение результатов социологического опроса.</a:t>
            </a:r>
          </a:p>
          <a:p>
            <a:pPr lvl="1" algn="just"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полученных данных из химических опытов.</a:t>
            </a:r>
          </a:p>
          <a:p>
            <a:pPr lvl="1" algn="just">
              <a:buFont typeface="+mj-lt"/>
              <a:buAutoNum type="arabicPeriod"/>
              <a:tabLst>
                <a:tab pos="914400" algn="l"/>
              </a:tabLst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Обобщение.</a:t>
            </a:r>
          </a:p>
          <a:p>
            <a:pPr marL="335915" indent="0" algn="ctr">
              <a:spcAft>
                <a:spcPts val="0"/>
              </a:spcAft>
              <a:buNone/>
              <a:tabLst>
                <a:tab pos="1714500" algn="l"/>
              </a:tabLst>
            </a:pP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Гипотеза: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Давайте предположим, что жевательная резинка только положительно влияет на организм человека и не вредит его здоровью.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76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История возникновения жевательной </a:t>
            </a: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резинки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chemeClr val="tx2"/>
                </a:solidFill>
              </a:rPr>
              <a:t>Ж</a:t>
            </a:r>
            <a:r>
              <a:rPr lang="ru-RU" dirty="0" smtClean="0">
                <a:solidFill>
                  <a:schemeClr val="tx2"/>
                </a:solidFill>
              </a:rPr>
              <a:t>евательную </a:t>
            </a:r>
            <a:r>
              <a:rPr lang="ru-RU" dirty="0">
                <a:solidFill>
                  <a:schemeClr val="tx2"/>
                </a:solidFill>
              </a:rPr>
              <a:t>резинку изобрели </a:t>
            </a:r>
            <a:r>
              <a:rPr lang="ru-RU" dirty="0" smtClean="0">
                <a:solidFill>
                  <a:schemeClr val="tx2"/>
                </a:solidFill>
              </a:rPr>
              <a:t>давно…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97" y="2195564"/>
            <a:ext cx="3509011" cy="26283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481" y="2932499"/>
            <a:ext cx="2964751" cy="33205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022" y="4532755"/>
            <a:ext cx="2647950" cy="17240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186" y="2149964"/>
            <a:ext cx="2628752" cy="350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015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346038"/>
            <a:ext cx="3456384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</a:rPr>
              <a:t>Первая жевательная резинка была изготовлена в 1848 году Джоном </a:t>
            </a:r>
            <a:r>
              <a:rPr lang="ru-RU" dirty="0" err="1">
                <a:solidFill>
                  <a:schemeClr val="tx2"/>
                </a:solidFill>
              </a:rPr>
              <a:t>Куртисом</a:t>
            </a:r>
            <a:r>
              <a:rPr lang="ru-RU" dirty="0">
                <a:solidFill>
                  <a:schemeClr val="tx2"/>
                </a:solidFill>
              </a:rPr>
              <a:t> и его братом в штате Мэн.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864" y="1628800"/>
            <a:ext cx="3510136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675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24744"/>
            <a:ext cx="30963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985" algn="just">
              <a:spcAft>
                <a:spcPts val="0"/>
              </a:spcAft>
              <a:tabLst>
                <a:tab pos="571500" algn="l"/>
              </a:tabLst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1892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году </a:t>
            </a:r>
            <a:r>
              <a:rPr lang="ru-RU" dirty="0">
                <a:solidFill>
                  <a:schemeClr val="tx2"/>
                </a:solidFill>
              </a:rPr>
              <a:t>продавец мыла (сын мыльного фабриканта) Уильям Ригли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стал выпускать резинку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Wrigley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 Spearmint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(Ригли 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спирминт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а годом позже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Wrigley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 Juicy Fruit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(Ригли 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джуси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фрут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)- сорта, которые до сих пор являются лидерами мировых продаж.</a:t>
            </a:r>
            <a:endParaRPr lang="ru-RU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http://company.unipack.ru/light_editor_img/.thumbs/images/2012-11-14/file135289359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692696"/>
            <a:ext cx="19145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2919" r="3678"/>
          <a:stretch/>
        </p:blipFill>
        <p:spPr>
          <a:xfrm>
            <a:off x="2699792" y="3607346"/>
            <a:ext cx="2988332" cy="2557958"/>
          </a:xfrm>
          <a:prstGeom prst="rect">
            <a:avLst/>
          </a:prstGeom>
        </p:spPr>
      </p:pic>
      <p:pic>
        <p:nvPicPr>
          <p:cNvPr id="1030" name="Picture 6" descr="http://www.wrigley.com/ea/Images/flash/Brands/Juicy_fruit/Juicyfruit_10p13043255201309555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099" y="4082062"/>
            <a:ext cx="4762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216186"/>
            <a:ext cx="32403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985" algn="just">
              <a:spcAft>
                <a:spcPts val="0"/>
              </a:spcAft>
              <a:tabLst>
                <a:tab pos="270510" algn="l"/>
                <a:tab pos="685800" algn="l"/>
              </a:tabLs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1928 году химик Уолтер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Димер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создал удачный состав для надувной жвачки - 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bubble gum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Бабл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-гам) -перевод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пузыри. Это изобретение стало новым развлечением у детей. </a:t>
            </a:r>
            <a:endParaRPr lang="ru-RU" sz="20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1245823"/>
            <a:ext cx="3662860" cy="237626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394584"/>
            <a:ext cx="3744416" cy="30702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024" y="4077072"/>
            <a:ext cx="3635101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490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28088" y="590734"/>
            <a:ext cx="4615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 жевательной резинки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052736"/>
            <a:ext cx="7344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упругие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вещества растительного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происхождения (смола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хвойных деревьев, сок из дерева </a:t>
            </a:r>
            <a:r>
              <a:rPr lang="ru-RU" sz="20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Саподилла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ароматические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вкусовые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добавки (мята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ментол или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фруктовые);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сахар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или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заменители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соединения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фтора и лимонная кислота. 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5" y="3140968"/>
            <a:ext cx="68407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70510" algn="l"/>
                <a:tab pos="685800" algn="l"/>
                <a:tab pos="1381125" algn="l"/>
              </a:tabLs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Жевательные резинки содержат как полезные, так и вредные вещества, такие как: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1381125" algn="l"/>
              </a:tabLs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жевательная основа;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1381125" algn="l"/>
              </a:tabLs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подсластители;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1381125" algn="l"/>
              </a:tabLst>
            </a:pP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ароматизаторы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отдушки или вкусовые добавки;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1381125" algn="l"/>
              </a:tabLs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антиоксиданты;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1381125" algn="l"/>
              </a:tabLs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красители;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1381125" algn="l"/>
              </a:tabLs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стабилизаторы и др.</a:t>
            </a:r>
            <a:endParaRPr lang="ru-RU" sz="20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10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36609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914</Words>
  <Application>Microsoft Office PowerPoint</Application>
  <PresentationFormat>Экран (4:3)</PresentationFormat>
  <Paragraphs>144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 Unicode MS</vt:lpstr>
      <vt:lpstr>Arial</vt:lpstr>
      <vt:lpstr>Calibri</vt:lpstr>
      <vt:lpstr>Symbol</vt:lpstr>
      <vt:lpstr>Tahoma</vt:lpstr>
      <vt:lpstr>Times New Roman</vt:lpstr>
      <vt:lpstr>Тема Office</vt:lpstr>
      <vt:lpstr>ПРОЕКТ на тему: «ЖЕВАТЕЛЬНАЯ РЕЗИНКА.  ВРЕД ИЛИ ПОЛЬЗА» </vt:lpstr>
      <vt:lpstr>Актуальность проекта</vt:lpstr>
      <vt:lpstr> Цель моего проекта </vt:lpstr>
      <vt:lpstr>Презентация PowerPoint</vt:lpstr>
      <vt:lpstr>История возникновения жевательной  резинки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User</dc:creator>
  <cp:lastModifiedBy>ASER</cp:lastModifiedBy>
  <cp:revision>21</cp:revision>
  <dcterms:created xsi:type="dcterms:W3CDTF">2015-05-03T06:58:13Z</dcterms:created>
  <dcterms:modified xsi:type="dcterms:W3CDTF">2016-10-03T15:02:21Z</dcterms:modified>
</cp:coreProperties>
</file>